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59" r:id="rId2"/>
  </p:sldMasterIdLst>
  <p:notesMasterIdLst>
    <p:notesMasterId r:id="rId10"/>
  </p:notesMasterIdLst>
  <p:sldIdLst>
    <p:sldId id="256" r:id="rId3"/>
    <p:sldId id="285" r:id="rId4"/>
    <p:sldId id="263" r:id="rId5"/>
    <p:sldId id="286" r:id="rId6"/>
    <p:sldId id="296" r:id="rId7"/>
    <p:sldId id="297" r:id="rId8"/>
    <p:sldId id="29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5F5F5F"/>
    <a:srgbClr val="F57F85"/>
    <a:srgbClr val="408ECB"/>
    <a:srgbClr val="4BCAFF"/>
    <a:srgbClr val="BEBEBE"/>
    <a:srgbClr val="DED39B"/>
    <a:srgbClr val="F6CA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80218" autoAdjust="0"/>
  </p:normalViewPr>
  <p:slideViewPr>
    <p:cSldViewPr snapToObjects="1">
      <p:cViewPr varScale="1">
        <p:scale>
          <a:sx n="84" d="100"/>
          <a:sy n="84" d="100"/>
        </p:scale>
        <p:origin x="-6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AC04C84-A70B-4946-8655-21FEAE0F06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4" name="Picture 3" descr="AA_Logotype100_RGB.eps"/>
          <p:cNvPicPr>
            <a:picLocks noChangeAspect="1"/>
          </p:cNvPicPr>
          <p:nvPr userDrawn="1"/>
        </p:nvPicPr>
        <p:blipFill>
          <a:blip r:embed="rId2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76225" indent="-276225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­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0863" indent="-2444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2pPr>
      <a:lvl3pPr marL="812800" indent="-2317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058863" indent="-215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4pPr>
      <a:lvl5pPr marL="1349375" indent="-260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5pPr>
      <a:lvl6pPr marL="18065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6pPr>
      <a:lvl7pPr marL="22637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7pPr>
      <a:lvl8pPr marL="27209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8pPr>
      <a:lvl9pPr marL="31781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76225" indent="-276225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­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0863" indent="-2444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2pPr>
      <a:lvl3pPr marL="812800" indent="-2317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058863" indent="-215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4pPr>
      <a:lvl5pPr marL="1349375" indent="-260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5pPr>
      <a:lvl6pPr marL="18065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6pPr>
      <a:lvl7pPr marL="22637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7pPr>
      <a:lvl8pPr marL="27209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8pPr>
      <a:lvl9pPr marL="31781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emf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hyperlink" Target="http://www.actionaid.org/publications/what-women-farmers-need-blueprint-action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920037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US" sz="4000" b="1" dirty="0" smtClean="0">
                <a:solidFill>
                  <a:schemeClr val="bg1"/>
                </a:solidFill>
                <a:latin typeface="Calibri" pitchFamily="34" charset="0"/>
              </a:rPr>
              <a:t>Investing in Women Smallholders</a:t>
            </a:r>
            <a:endParaRPr lang="en-GB" sz="4000" dirty="0">
              <a:latin typeface="Calibri" pitchFamily="34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684213" y="3141663"/>
            <a:ext cx="79200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endParaRPr lang="en-GB" sz="2400" b="1" i="1" dirty="0" smtClean="0">
              <a:solidFill>
                <a:srgbClr val="F57F85"/>
              </a:solidFill>
              <a:latin typeface="Calibri" pitchFamily="34" charset="0"/>
            </a:endParaRPr>
          </a:p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lang="en-GB" sz="2400" b="1" i="1" dirty="0" smtClean="0">
                <a:solidFill>
                  <a:srgbClr val="F57F85"/>
                </a:solidFill>
                <a:latin typeface="Calibri" pitchFamily="34" charset="0"/>
              </a:rPr>
              <a:t>Ruchi Tripathi</a:t>
            </a:r>
          </a:p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lang="en-GB" sz="2400" b="1" i="1" dirty="0" smtClean="0">
                <a:solidFill>
                  <a:srgbClr val="F57F85"/>
                </a:solidFill>
                <a:latin typeface="Calibri" pitchFamily="34" charset="0"/>
              </a:rPr>
              <a:t>Head of Right to Food</a:t>
            </a:r>
          </a:p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lang="en-GB" sz="2400" b="1" i="1" dirty="0" smtClean="0">
                <a:solidFill>
                  <a:srgbClr val="F57F85"/>
                </a:solidFill>
                <a:latin typeface="Calibri" pitchFamily="34" charset="0"/>
              </a:rPr>
              <a:t>ActionAid International</a:t>
            </a:r>
          </a:p>
          <a:p>
            <a:pPr algn="r">
              <a:lnSpc>
                <a:spcPct val="100000"/>
              </a:lnSpc>
              <a:spcAft>
                <a:spcPts val="600"/>
              </a:spcAft>
            </a:pPr>
            <a:endParaRPr lang="en-GB" sz="2400" b="1" i="1" dirty="0" smtClean="0">
              <a:solidFill>
                <a:srgbClr val="F57F85"/>
              </a:solidFill>
              <a:latin typeface="Calibri" pitchFamily="34" charset="0"/>
            </a:endParaRPr>
          </a:p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lang="en-GB" sz="2000" b="1" i="1" dirty="0" smtClean="0">
                <a:solidFill>
                  <a:srgbClr val="F57F85"/>
                </a:solidFill>
                <a:latin typeface="Calibri" pitchFamily="34" charset="0"/>
              </a:rPr>
              <a:t>June 2011</a:t>
            </a:r>
            <a:endParaRPr lang="en-US" sz="2000" b="1" dirty="0">
              <a:solidFill>
                <a:srgbClr val="F57F85"/>
              </a:solidFill>
              <a:latin typeface="Calibri" pitchFamily="34" charset="0"/>
            </a:endParaRPr>
          </a:p>
        </p:txBody>
      </p:sp>
      <p:pic>
        <p:nvPicPr>
          <p:cNvPr id="1028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051050" y="651406"/>
            <a:ext cx="6417890" cy="5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Gender gap in agriculture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989138"/>
            <a:ext cx="6635750" cy="43926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6149" name="Picture 4" descr="76612scr_ab91eaa6343c29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34441sc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6" descr="57921scr_d578ea7c14a4ac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7" descr="76339scr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051050" y="1412776"/>
            <a:ext cx="6841430" cy="532943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Women smallholders comprise an average of 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43 percent of the agricultural </a:t>
            </a:r>
            <a:r>
              <a:rPr lang="en-US" sz="2000" dirty="0" err="1" smtClean="0">
                <a:solidFill>
                  <a:schemeClr val="accent5"/>
                </a:solidFill>
                <a:latin typeface="Calibri" pitchFamily="34" charset="0"/>
              </a:rPr>
              <a:t>labour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 force of developing countries. The female share of the agricultural </a:t>
            </a:r>
            <a:r>
              <a:rPr lang="en-US" sz="2000" dirty="0" err="1" smtClean="0">
                <a:solidFill>
                  <a:schemeClr val="accent5"/>
                </a:solidFill>
                <a:latin typeface="Calibri" pitchFamily="34" charset="0"/>
              </a:rPr>
              <a:t>labour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 force ranges from about 20 percent in Latin America to almost 50 percent </a:t>
            </a:r>
            <a:r>
              <a:rPr lang="en-US" sz="2000" dirty="0" smtClean="0">
                <a:latin typeface="Calibri" pitchFamily="34" charset="0"/>
              </a:rPr>
              <a:t>in Eastern and Southeastern Asia and sub-Saharan Africa</a:t>
            </a:r>
            <a:endParaRPr lang="en-GB" sz="2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Despite this rural women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rarely receive any attention </a:t>
            </a:r>
            <a:r>
              <a:rPr lang="en-GB" sz="2000" dirty="0" smtClean="0">
                <a:latin typeface="Calibri" pitchFamily="34" charset="0"/>
              </a:rPr>
              <a:t>in agricultural policies, programmes and budget allocations.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Women own only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1%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of the land </a:t>
            </a:r>
            <a:r>
              <a:rPr lang="en-GB" sz="2000" dirty="0" smtClean="0">
                <a:latin typeface="Calibri" pitchFamily="34" charset="0"/>
              </a:rPr>
              <a:t>in Africa; receive only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7%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of extension services </a:t>
            </a:r>
            <a:r>
              <a:rPr lang="en-GB" sz="2000" dirty="0" smtClean="0">
                <a:latin typeface="Calibri" pitchFamily="34" charset="0"/>
              </a:rPr>
              <a:t>and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1%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of all agricultural credit</a:t>
            </a:r>
            <a:r>
              <a:rPr lang="en-GB" sz="2000" dirty="0" smtClean="0">
                <a:latin typeface="Calibri" pitchFamily="34" charset="0"/>
              </a:rPr>
              <a:t>. If women farmers in Africa had the same access to land as men, they would increase their farm productivity by up to 20%.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Closing the gender gap </a:t>
            </a:r>
            <a:r>
              <a:rPr lang="en-US" sz="2000" dirty="0" smtClean="0">
                <a:latin typeface="Calibri" pitchFamily="34" charset="0"/>
              </a:rPr>
              <a:t>in agriculture could 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reduce the number of hungry people</a:t>
            </a:r>
            <a:r>
              <a:rPr lang="en-US" sz="2000" dirty="0" smtClean="0">
                <a:latin typeface="Calibri" pitchFamily="34" charset="0"/>
              </a:rPr>
              <a:t> in the world by </a:t>
            </a:r>
            <a:r>
              <a:rPr lang="en-US" sz="2000" b="1" dirty="0" smtClean="0">
                <a:solidFill>
                  <a:schemeClr val="accent5"/>
                </a:solidFill>
                <a:latin typeface="Calibri" pitchFamily="34" charset="0"/>
              </a:rPr>
              <a:t>12-17 %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thereby reducing the number of hungry by at least 100 million people (FAO 2011)</a:t>
            </a:r>
            <a:endParaRPr lang="en-GB" sz="2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2200" dirty="0" smtClean="0">
              <a:latin typeface="Calibri" pitchFamily="34" charset="0"/>
            </a:endParaRPr>
          </a:p>
          <a:p>
            <a:endParaRPr lang="en-GB" sz="2200" dirty="0"/>
          </a:p>
        </p:txBody>
      </p:sp>
      <p:pic>
        <p:nvPicPr>
          <p:cNvPr id="11" name="Picture 10" descr="AA_Logotype100_RGB.eps"/>
          <p:cNvPicPr>
            <a:picLocks noChangeAspect="1"/>
          </p:cNvPicPr>
          <p:nvPr/>
        </p:nvPicPr>
        <p:blipFill>
          <a:blip r:embed="rId7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114550" y="1052736"/>
            <a:ext cx="6778625" cy="88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Multiple constraints and responsibilities of women smallholders</a:t>
            </a:r>
            <a:endParaRPr lang="en-GB" sz="3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4102" name="Picture 5" descr="wom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76389scr_48d8330dcd74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35563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2114549" y="2276872"/>
            <a:ext cx="6778625" cy="403244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Firstly women tend to be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invisible to policy makers</a:t>
            </a:r>
            <a:r>
              <a:rPr lang="en-GB" sz="2000" dirty="0" smtClean="0">
                <a:latin typeface="Calibri" pitchFamily="34" charset="0"/>
              </a:rPr>
              <a:t>, which is born out of a lack of recognition of their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role as ‘productive’ farmers</a:t>
            </a:r>
            <a:r>
              <a:rPr lang="en-GB" sz="2000" dirty="0" smtClean="0">
                <a:latin typeface="Calibri" pitchFamily="34" charset="0"/>
              </a:rPr>
              <a:t>, and a lack of recognition of their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unpaid farm work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In addition, they bear a disproportionate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burden of care and reproductive roles </a:t>
            </a:r>
            <a:r>
              <a:rPr lang="en-GB" sz="2000" dirty="0" smtClean="0">
                <a:latin typeface="Calibri" pitchFamily="34" charset="0"/>
              </a:rPr>
              <a:t>within the family and community.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They are also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 deprived of  access to markets, key assets, and inputs</a:t>
            </a:r>
            <a:r>
              <a:rPr lang="en-GB" sz="2000" dirty="0" smtClean="0">
                <a:latin typeface="Calibri" pitchFamily="34" charset="0"/>
              </a:rPr>
              <a:t>, and are frequently excluded from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decision-making</a:t>
            </a:r>
            <a:r>
              <a:rPr lang="en-GB" sz="2000" dirty="0" smtClean="0">
                <a:latin typeface="Calibri" pitchFamily="34" charset="0"/>
              </a:rPr>
              <a:t>.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Women  are also  disproportionately impacted by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poverty and hunger</a:t>
            </a:r>
            <a:r>
              <a:rPr lang="en-GB" sz="2000" dirty="0" smtClean="0">
                <a:latin typeface="Calibri" pitchFamily="34" charset="0"/>
              </a:rPr>
              <a:t> - including having lower access to education and health care facilities compared to men.</a:t>
            </a:r>
          </a:p>
        </p:txBody>
      </p:sp>
      <p:pic>
        <p:nvPicPr>
          <p:cNvPr id="12" name="Picture 11" descr="48453scr_3c36519cd7ff7f1.jpg"/>
          <p:cNvPicPr>
            <a:picLocks noChangeAspect="1"/>
          </p:cNvPicPr>
          <p:nvPr/>
        </p:nvPicPr>
        <p:blipFill>
          <a:blip r:embed="rId5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14" name="Picture 13" descr="37358scr.jpg"/>
          <p:cNvPicPr>
            <a:picLocks noChangeAspect="1"/>
          </p:cNvPicPr>
          <p:nvPr/>
        </p:nvPicPr>
        <p:blipFill>
          <a:blip r:embed="rId6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114550" y="836712"/>
            <a:ext cx="6572250" cy="5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Need for an integrated approach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20850"/>
            <a:ext cx="6635750" cy="43926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85988" y="1720850"/>
            <a:ext cx="634645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Calibri" pitchFamily="34" charset="0"/>
              </a:rPr>
              <a:t>An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integrated and holistic approach </a:t>
            </a:r>
            <a:r>
              <a:rPr lang="en-GB" sz="2000" dirty="0" smtClean="0">
                <a:latin typeface="Calibri" pitchFamily="34" charset="0"/>
              </a:rPr>
              <a:t>should:</a:t>
            </a:r>
          </a:p>
          <a:p>
            <a:pPr marL="457200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914400" lvl="1" indent="-457200">
              <a:buFont typeface="Wingdings" pitchFamily="2" charset="2"/>
              <a:buChar char="ü"/>
              <a:defRPr/>
            </a:pPr>
            <a:r>
              <a:rPr lang="en-GB" sz="2000" dirty="0" smtClean="0">
                <a:latin typeface="Calibri" pitchFamily="34" charset="0"/>
              </a:rPr>
              <a:t>Recognise women as both farmers and food producers</a:t>
            </a:r>
          </a:p>
          <a:p>
            <a:pPr marL="914400" lvl="1" indent="-457200">
              <a:buFont typeface="Wingdings" pitchFamily="2" charset="2"/>
              <a:buChar char="ü"/>
              <a:defRPr/>
            </a:pPr>
            <a:r>
              <a:rPr lang="en-GB" sz="2000" dirty="0" smtClean="0">
                <a:latin typeface="Calibri" pitchFamily="34" charset="0"/>
              </a:rPr>
              <a:t>Recognise their productive and reproductive roles.  </a:t>
            </a:r>
          </a:p>
          <a:p>
            <a:pPr marL="914400" lvl="1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Calibri" pitchFamily="34" charset="0"/>
              </a:rPr>
              <a:t>Food security programmes that address these separately fail to see the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linkages and trade-offs </a:t>
            </a:r>
            <a:r>
              <a:rPr lang="en-GB" sz="2000" dirty="0" smtClean="0">
                <a:latin typeface="Calibri" pitchFamily="34" charset="0"/>
              </a:rPr>
              <a:t>that come with only seeing women as farmers or only as carers/food providers.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Calibri" pitchFamily="34" charset="0"/>
              </a:rPr>
              <a:t>Such approach can help to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empower women, </a:t>
            </a:r>
            <a:r>
              <a:rPr lang="en-GB" sz="2000" dirty="0" smtClean="0">
                <a:latin typeface="Calibri" pitchFamily="34" charset="0"/>
              </a:rPr>
              <a:t>giving them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more control over their time and resources </a:t>
            </a:r>
            <a:r>
              <a:rPr lang="en-GB" sz="2000" dirty="0" smtClean="0">
                <a:latin typeface="Calibri" pitchFamily="34" charset="0"/>
              </a:rPr>
              <a:t>and allowing them to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challenge public policies. </a:t>
            </a:r>
            <a:endParaRPr lang="en-GB" sz="2000" dirty="0" smtClean="0">
              <a:latin typeface="Calibri" pitchFamily="34" charset="0"/>
            </a:endParaRPr>
          </a:p>
        </p:txBody>
      </p:sp>
      <p:pic>
        <p:nvPicPr>
          <p:cNvPr id="7173" name="Picture 7" descr="89625scr_8d1437b5c92bfe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80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9" descr="82002scr_363872a39ea902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 descr="89566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2388"/>
            <a:ext cx="1709738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A_Logotype100_RGB.eps"/>
          <p:cNvPicPr>
            <a:picLocks noChangeAspect="1"/>
          </p:cNvPicPr>
          <p:nvPr/>
        </p:nvPicPr>
        <p:blipFill>
          <a:blip r:embed="rId6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114550" y="604158"/>
            <a:ext cx="7029450" cy="88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Support for women smallholders should </a:t>
            </a: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include</a:t>
            </a:r>
            <a:r>
              <a:rPr lang="en-GB" sz="2500" b="1" baseline="30000" dirty="0" smtClean="0">
                <a:solidFill>
                  <a:srgbClr val="FF0000"/>
                </a:solidFill>
                <a:latin typeface="Calibri" pitchFamily="34" charset="0"/>
              </a:rPr>
              <a:t>1</a:t>
            </a:r>
            <a:endParaRPr lang="en-GB" sz="2500" b="1" baseline="30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14550" y="1916832"/>
            <a:ext cx="6961296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Securing poor women farmers’ access to and control over land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Gender appropriate farming inputs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Access to financial services including social transfers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Access to clean and stable source of water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Appropriate extension services and training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Appropriate research and technology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Appropriate marketing facilities </a:t>
            </a:r>
            <a:endParaRPr lang="en-GB" sz="23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2300" dirty="0" smtClean="0">
              <a:latin typeface="Calibri" pitchFamily="34" charset="0"/>
            </a:endParaRPr>
          </a:p>
          <a:p>
            <a:pPr marL="457200" indent="-457200">
              <a:defRPr/>
            </a:pPr>
            <a:endParaRPr lang="en-GB" sz="1100" dirty="0" smtClean="0">
              <a:latin typeface="Calibri" pitchFamily="34" charset="0"/>
            </a:endParaRPr>
          </a:p>
          <a:p>
            <a:pPr marL="90488" indent="-90488">
              <a:defRPr/>
            </a:pPr>
            <a:r>
              <a:rPr lang="en-GB" sz="1100" baseline="30000" dirty="0" smtClean="0">
                <a:latin typeface="Calibri" pitchFamily="34" charset="0"/>
              </a:rPr>
              <a:t>1</a:t>
            </a:r>
            <a:r>
              <a:rPr lang="en-GB" sz="1100" dirty="0" smtClean="0">
                <a:latin typeface="Calibri" pitchFamily="34" charset="0"/>
              </a:rPr>
              <a:t> Adapted from ActionAid. 2011</a:t>
            </a:r>
            <a:r>
              <a:rPr lang="en-GB" sz="1100" dirty="0" smtClean="0">
                <a:latin typeface="Calibri" pitchFamily="34" charset="0"/>
              </a:rPr>
              <a:t>. </a:t>
            </a:r>
            <a:r>
              <a:rPr lang="en-GB" sz="1100" i="1" dirty="0" smtClean="0">
                <a:latin typeface="Calibri" pitchFamily="34" charset="0"/>
              </a:rPr>
              <a:t>What Women Farmers Need: A blueprint for action</a:t>
            </a:r>
            <a:r>
              <a:rPr lang="en-GB" sz="1100" dirty="0" smtClean="0">
                <a:latin typeface="Calibri" pitchFamily="34" charset="0"/>
              </a:rPr>
              <a:t>. Johannesburg: ActionAid. Available at: </a:t>
            </a:r>
            <a:r>
              <a:rPr lang="en-GB" sz="1100" dirty="0" smtClean="0">
                <a:latin typeface="Calibri" pitchFamily="34" charset="0"/>
                <a:hlinkClick r:id="rId3"/>
              </a:rPr>
              <a:t>http://www.actionaid.org/publications/what-women-farmers-need-blueprint-action</a:t>
            </a:r>
            <a:r>
              <a:rPr lang="en-GB" sz="1100" dirty="0" smtClean="0">
                <a:latin typeface="Calibri" pitchFamily="34" charset="0"/>
              </a:rPr>
              <a:t> </a:t>
            </a:r>
          </a:p>
          <a:p>
            <a:pPr marL="457200" indent="-457200">
              <a:defRPr/>
            </a:pPr>
            <a:endParaRPr lang="en-GB" sz="2300" dirty="0" smtClean="0">
              <a:latin typeface="Calibri" pitchFamily="34" charset="0"/>
            </a:endParaRPr>
          </a:p>
        </p:txBody>
      </p:sp>
      <p:pic>
        <p:nvPicPr>
          <p:cNvPr id="8" name="Picture 4" descr="76612scr_ab91eaa6343c29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34441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57921scr_d578ea7c14a4ac6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6339scr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A_Logotype100_RGB.eps"/>
          <p:cNvPicPr>
            <a:picLocks noChangeAspect="1"/>
          </p:cNvPicPr>
          <p:nvPr/>
        </p:nvPicPr>
        <p:blipFill>
          <a:blip r:embed="rId8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114550" y="476672"/>
            <a:ext cx="7029450" cy="127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Strategies to address gender specific constraints and empower women smallholder </a:t>
            </a: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farmers</a:t>
            </a:r>
            <a:r>
              <a:rPr lang="en-GB" sz="2500" b="1" baseline="30000" dirty="0" smtClean="0">
                <a:solidFill>
                  <a:srgbClr val="FF0000"/>
                </a:solidFill>
                <a:latin typeface="Calibri" pitchFamily="34" charset="0"/>
              </a:rPr>
              <a:t>2</a:t>
            </a:r>
            <a:endParaRPr lang="en-GB" sz="2500" b="1" baseline="30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44216" y="2004948"/>
            <a:ext cx="7164288" cy="5024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Active participation of women in collective action (and solidarity with women who cant join the groups)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Improved access to and management of productive resources (individual and collective) for women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Enhanced contributions by women to household revenues (and control over these resources)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Optimised time and resources spent in care and reproductive activities by women – policies and interventions must recognise women’s paid and unpaid work, including unpaid care work   </a:t>
            </a:r>
            <a:endParaRPr lang="en-GB" sz="2200" dirty="0" smtClean="0">
              <a:latin typeface="Calibri" pitchFamily="34" charset="0"/>
            </a:endParaRPr>
          </a:p>
          <a:p>
            <a:pPr marL="457200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180975" indent="-90488">
              <a:defRPr/>
            </a:pPr>
            <a:r>
              <a:rPr lang="en-GB" sz="1100" baseline="30000" dirty="0" smtClean="0">
                <a:latin typeface="Calibri" pitchFamily="34" charset="0"/>
              </a:rPr>
              <a:t>2</a:t>
            </a:r>
            <a:r>
              <a:rPr lang="en-GB" sz="1100" dirty="0" smtClean="0">
                <a:latin typeface="Calibri" pitchFamily="34" charset="0"/>
              </a:rPr>
              <a:t>  Adapted from ActionAid. Forthcoming. </a:t>
            </a:r>
            <a:r>
              <a:rPr lang="en-GB" sz="1100" i="1" dirty="0" smtClean="0">
                <a:latin typeface="Calibri" pitchFamily="34" charset="0"/>
              </a:rPr>
              <a:t>The Long Road from Household Food Security to Women's Empowerment - Signposts from Bangladesh and The </a:t>
            </a:r>
            <a:r>
              <a:rPr lang="en-GB" sz="1100" i="1" dirty="0" smtClean="0">
                <a:latin typeface="Calibri" pitchFamily="34" charset="0"/>
              </a:rPr>
              <a:t>Gambia. </a:t>
            </a:r>
            <a:r>
              <a:rPr lang="en-GB" sz="1100" dirty="0" smtClean="0">
                <a:latin typeface="Calibri" pitchFamily="34" charset="0"/>
              </a:rPr>
              <a:t>Johannesburg: ActionAid.</a:t>
            </a:r>
            <a:endParaRPr lang="en-GB" sz="11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2250" dirty="0" smtClean="0">
              <a:latin typeface="Calibri" pitchFamily="34" charset="0"/>
            </a:endParaRPr>
          </a:p>
        </p:txBody>
      </p:sp>
      <p:pic>
        <p:nvPicPr>
          <p:cNvPr id="8" name="Picture 5" descr="wom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6389scr_48d8330dcd74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35563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48453scr_3c36519cd7ff7f1.jpg"/>
          <p:cNvPicPr>
            <a:picLocks noChangeAspect="1"/>
          </p:cNvPicPr>
          <p:nvPr/>
        </p:nvPicPr>
        <p:blipFill>
          <a:blip r:embed="rId5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11" name="Picture 10" descr="37358scr.jpg"/>
          <p:cNvPicPr>
            <a:picLocks noChangeAspect="1"/>
          </p:cNvPicPr>
          <p:nvPr/>
        </p:nvPicPr>
        <p:blipFill>
          <a:blip r:embed="rId6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  <p:pic>
        <p:nvPicPr>
          <p:cNvPr id="12" name="Picture 11" descr="AA_Logotype100_RGB.eps"/>
          <p:cNvPicPr>
            <a:picLocks noChangeAspect="1"/>
          </p:cNvPicPr>
          <p:nvPr/>
        </p:nvPicPr>
        <p:blipFill>
          <a:blip r:embed="rId7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 Banner Text Master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No Banner Text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o Banner Text Master 1">
        <a:dk1>
          <a:srgbClr val="000000"/>
        </a:dk1>
        <a:lt1>
          <a:srgbClr val="FFFFFF"/>
        </a:lt1>
        <a:dk2>
          <a:srgbClr val="5F5F5F"/>
        </a:dk2>
        <a:lt2>
          <a:srgbClr val="017A8D"/>
        </a:lt2>
        <a:accent1>
          <a:srgbClr val="4BCAFF"/>
        </a:accent1>
        <a:accent2>
          <a:srgbClr val="F6CA33"/>
        </a:accent2>
        <a:accent3>
          <a:srgbClr val="FFFFFF"/>
        </a:accent3>
        <a:accent4>
          <a:srgbClr val="000000"/>
        </a:accent4>
        <a:accent5>
          <a:srgbClr val="B1E1FF"/>
        </a:accent5>
        <a:accent6>
          <a:srgbClr val="DFB72D"/>
        </a:accent6>
        <a:hlink>
          <a:srgbClr val="FD7DCF"/>
        </a:hlink>
        <a:folHlink>
          <a:srgbClr val="EC19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 Banner Text Master 2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4BCAFF"/>
        </a:accent1>
        <a:accent2>
          <a:srgbClr val="EC1936"/>
        </a:accent2>
        <a:accent3>
          <a:srgbClr val="ACC3E0"/>
        </a:accent3>
        <a:accent4>
          <a:srgbClr val="DADADA"/>
        </a:accent4>
        <a:accent5>
          <a:srgbClr val="B1E1FF"/>
        </a:accent5>
        <a:accent6>
          <a:srgbClr val="D61630"/>
        </a:accent6>
        <a:hlink>
          <a:srgbClr val="FD7DCF"/>
        </a:hlink>
        <a:folHlink>
          <a:srgbClr val="F6CA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 Banner Text Master 3">
        <a:dk1>
          <a:srgbClr val="000000"/>
        </a:dk1>
        <a:lt1>
          <a:srgbClr val="FFFFFF"/>
        </a:lt1>
        <a:dk2>
          <a:srgbClr val="BEBEBE"/>
        </a:dk2>
        <a:lt2>
          <a:srgbClr val="588872"/>
        </a:lt2>
        <a:accent1>
          <a:srgbClr val="204856"/>
        </a:accent1>
        <a:accent2>
          <a:srgbClr val="BF962D"/>
        </a:accent2>
        <a:accent3>
          <a:srgbClr val="FFFFFF"/>
        </a:accent3>
        <a:accent4>
          <a:srgbClr val="000000"/>
        </a:accent4>
        <a:accent5>
          <a:srgbClr val="ABB1B4"/>
        </a:accent5>
        <a:accent6>
          <a:srgbClr val="AD8728"/>
        </a:accent6>
        <a:hlink>
          <a:srgbClr val="C86DFB"/>
        </a:hlink>
        <a:folHlink>
          <a:srgbClr val="7C2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 Banner Text Master 4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588872"/>
        </a:accent1>
        <a:accent2>
          <a:srgbClr val="BE962D"/>
        </a:accent2>
        <a:accent3>
          <a:srgbClr val="ACC3E0"/>
        </a:accent3>
        <a:accent4>
          <a:srgbClr val="DADADA"/>
        </a:accent4>
        <a:accent5>
          <a:srgbClr val="B4C3BC"/>
        </a:accent5>
        <a:accent6>
          <a:srgbClr val="AC8728"/>
        </a:accent6>
        <a:hlink>
          <a:srgbClr val="C86DFB"/>
        </a:hlink>
        <a:folHlink>
          <a:srgbClr val="7C206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o Banner Text Master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1_No Banner Text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o Banner Text Master 1">
        <a:dk1>
          <a:srgbClr val="000000"/>
        </a:dk1>
        <a:lt1>
          <a:srgbClr val="FFFFFF"/>
        </a:lt1>
        <a:dk2>
          <a:srgbClr val="5F5F5F"/>
        </a:dk2>
        <a:lt2>
          <a:srgbClr val="017A8D"/>
        </a:lt2>
        <a:accent1>
          <a:srgbClr val="4BCAFF"/>
        </a:accent1>
        <a:accent2>
          <a:srgbClr val="F6CA33"/>
        </a:accent2>
        <a:accent3>
          <a:srgbClr val="FFFFFF"/>
        </a:accent3>
        <a:accent4>
          <a:srgbClr val="000000"/>
        </a:accent4>
        <a:accent5>
          <a:srgbClr val="B1E1FF"/>
        </a:accent5>
        <a:accent6>
          <a:srgbClr val="DFB72D"/>
        </a:accent6>
        <a:hlink>
          <a:srgbClr val="FD7DCF"/>
        </a:hlink>
        <a:folHlink>
          <a:srgbClr val="EC19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 Banner Text Master 2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4BCAFF"/>
        </a:accent1>
        <a:accent2>
          <a:srgbClr val="EC1936"/>
        </a:accent2>
        <a:accent3>
          <a:srgbClr val="ACC3E0"/>
        </a:accent3>
        <a:accent4>
          <a:srgbClr val="DADADA"/>
        </a:accent4>
        <a:accent5>
          <a:srgbClr val="B1E1FF"/>
        </a:accent5>
        <a:accent6>
          <a:srgbClr val="D61630"/>
        </a:accent6>
        <a:hlink>
          <a:srgbClr val="FD7DCF"/>
        </a:hlink>
        <a:folHlink>
          <a:srgbClr val="F6CA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 Banner Text Master 3">
        <a:dk1>
          <a:srgbClr val="000000"/>
        </a:dk1>
        <a:lt1>
          <a:srgbClr val="FFFFFF"/>
        </a:lt1>
        <a:dk2>
          <a:srgbClr val="BEBEBE"/>
        </a:dk2>
        <a:lt2>
          <a:srgbClr val="588872"/>
        </a:lt2>
        <a:accent1>
          <a:srgbClr val="204856"/>
        </a:accent1>
        <a:accent2>
          <a:srgbClr val="BF962D"/>
        </a:accent2>
        <a:accent3>
          <a:srgbClr val="FFFFFF"/>
        </a:accent3>
        <a:accent4>
          <a:srgbClr val="000000"/>
        </a:accent4>
        <a:accent5>
          <a:srgbClr val="ABB1B4"/>
        </a:accent5>
        <a:accent6>
          <a:srgbClr val="AD8728"/>
        </a:accent6>
        <a:hlink>
          <a:srgbClr val="C86DFB"/>
        </a:hlink>
        <a:folHlink>
          <a:srgbClr val="7C2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 Banner Text Master 4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588872"/>
        </a:accent1>
        <a:accent2>
          <a:srgbClr val="BE962D"/>
        </a:accent2>
        <a:accent3>
          <a:srgbClr val="ACC3E0"/>
        </a:accent3>
        <a:accent4>
          <a:srgbClr val="DADADA"/>
        </a:accent4>
        <a:accent5>
          <a:srgbClr val="B4C3BC"/>
        </a:accent5>
        <a:accent6>
          <a:srgbClr val="AC8728"/>
        </a:accent6>
        <a:hlink>
          <a:srgbClr val="C86DFB"/>
        </a:hlink>
        <a:folHlink>
          <a:srgbClr val="7C206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1428</TotalTime>
  <Words>498</Words>
  <Application>Microsoft Office PowerPoint</Application>
  <PresentationFormat>On-screen Show (4:3)</PresentationFormat>
  <Paragraphs>64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No Banner Text Master</vt:lpstr>
      <vt:lpstr>1_No Banner Text Master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Design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Gina Cooper</dc:creator>
  <cp:lastModifiedBy>Youjin.Chung</cp:lastModifiedBy>
  <cp:revision>142</cp:revision>
  <dcterms:created xsi:type="dcterms:W3CDTF">2007-10-26T14:51:44Z</dcterms:created>
  <dcterms:modified xsi:type="dcterms:W3CDTF">2011-06-06T13:11:47Z</dcterms:modified>
</cp:coreProperties>
</file>